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9CBF966-C12D-4919-94DB-4338461BBD75}" type="datetimeFigureOut">
              <a:rPr lang="nl-NL" smtClean="0"/>
              <a:t>17-11-2016</a:t>
            </a:fld>
            <a:endParaRPr lang="nl-NL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D097569-1FA8-4644-A08F-39B1EFD1630D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966-C12D-4919-94DB-4338461BBD75}" type="datetimeFigureOut">
              <a:rPr lang="nl-NL" smtClean="0"/>
              <a:t>17-11-2016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7569-1FA8-4644-A08F-39B1EFD1630D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966-C12D-4919-94DB-4338461BBD75}" type="datetimeFigureOut">
              <a:rPr lang="nl-NL" smtClean="0"/>
              <a:t>17-11-2016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7569-1FA8-4644-A08F-39B1EFD1630D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966-C12D-4919-94DB-4338461BBD75}" type="datetimeFigureOut">
              <a:rPr lang="nl-NL" smtClean="0"/>
              <a:t>17-11-2016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7569-1FA8-4644-A08F-39B1EFD1630D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966-C12D-4919-94DB-4338461BBD75}" type="datetimeFigureOut">
              <a:rPr lang="nl-NL" smtClean="0"/>
              <a:t>17-11-2016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7569-1FA8-4644-A08F-39B1EFD1630D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966-C12D-4919-94DB-4338461BBD75}" type="datetimeFigureOut">
              <a:rPr lang="nl-NL" smtClean="0"/>
              <a:t>17-11-2016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7569-1FA8-4644-A08F-39B1EFD1630D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966-C12D-4919-94DB-4338461BBD75}" type="datetimeFigureOut">
              <a:rPr lang="nl-NL" smtClean="0"/>
              <a:t>17-11-2016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7569-1FA8-4644-A08F-39B1EFD1630D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966-C12D-4919-94DB-4338461BBD75}" type="datetimeFigureOut">
              <a:rPr lang="nl-NL" smtClean="0"/>
              <a:t>17-11-2016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7569-1FA8-4644-A08F-39B1EFD1630D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966-C12D-4919-94DB-4338461BBD75}" type="datetimeFigureOut">
              <a:rPr lang="nl-NL" smtClean="0"/>
              <a:t>17-11-2016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7569-1FA8-4644-A08F-39B1EFD1630D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966-C12D-4919-94DB-4338461BBD75}" type="datetimeFigureOut">
              <a:rPr lang="nl-NL" smtClean="0"/>
              <a:t>17-11-2016</a:t>
            </a:fld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7569-1FA8-4644-A08F-39B1EFD1630D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F966-C12D-4919-94DB-4338461BBD75}" type="datetimeFigureOut">
              <a:rPr lang="nl-NL" smtClean="0"/>
              <a:t>17-11-2016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7569-1FA8-4644-A08F-39B1EFD1630D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9CBF966-C12D-4919-94DB-4338461BBD75}" type="datetimeFigureOut">
              <a:rPr lang="nl-NL" smtClean="0"/>
              <a:t>17-11-2016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D097569-1FA8-4644-A08F-39B1EFD1630D}" type="slidenum">
              <a:rPr lang="nl-NL" smtClean="0"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microsoft.com/office/2007/relationships/hdphoto" Target="../media/hdphoto2.wdp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1" y="2708476"/>
            <a:ext cx="3474720" cy="1702160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Concerverende</a:t>
            </a:r>
            <a:r>
              <a:rPr lang="nl-NL" dirty="0" smtClean="0"/>
              <a:t> tandheelkunde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H1 cariës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88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Verloop van het cariësproces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Wanneer de streptococcus mutans zuren gaan vormen zal er niet direct een caviteit ontstaan.</a:t>
            </a:r>
          </a:p>
          <a:p>
            <a:r>
              <a:rPr lang="nl-NL" dirty="0" smtClean="0"/>
              <a:t>Dit zal geleidelijk verlopen.</a:t>
            </a:r>
          </a:p>
          <a:p>
            <a:r>
              <a:rPr lang="nl-NL" dirty="0" smtClean="0"/>
              <a:t>In de 1</a:t>
            </a:r>
            <a:r>
              <a:rPr lang="nl-NL" baseline="30000" dirty="0" smtClean="0"/>
              <a:t>e</a:t>
            </a:r>
            <a:r>
              <a:rPr lang="nl-NL" dirty="0" smtClean="0"/>
              <a:t> fase zal er door de zuren glazuurdeeltjes worden opgelost = </a:t>
            </a:r>
            <a:r>
              <a:rPr lang="nl-NL" b="1" dirty="0" smtClean="0"/>
              <a:t>demineralisatie</a:t>
            </a:r>
            <a:r>
              <a:rPr lang="nl-NL" dirty="0" smtClean="0"/>
              <a:t> (ontkalking)</a:t>
            </a:r>
          </a:p>
          <a:p>
            <a:r>
              <a:rPr lang="nl-NL" dirty="0" smtClean="0"/>
              <a:t>Een ontkalking is nog geen definitieve beschadiging van het glazuur, een ontkalking kan zich herstellen.</a:t>
            </a:r>
          </a:p>
          <a:p>
            <a:r>
              <a:rPr lang="nl-NL" dirty="0" smtClean="0"/>
              <a:t>In het speeksel zitten </a:t>
            </a:r>
            <a:r>
              <a:rPr lang="nl-NL" b="1" dirty="0" smtClean="0"/>
              <a:t>opgeloste mineralen</a:t>
            </a:r>
            <a:r>
              <a:rPr lang="nl-NL" dirty="0" smtClean="0"/>
              <a:t>, deze kunnen de glazuurdeeltjes vervangen en de ontkalking wordt zo ongedaan gemaakt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53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/>
          <a:lstStyle/>
          <a:p>
            <a:r>
              <a:rPr lang="nl-NL" dirty="0" smtClean="0"/>
              <a:t>Wanneer er bij onvoldoende mondhygiëne de ontkalking niet wordt gestopt, gaat het proces verder en ontstaat er een caviteit</a:t>
            </a:r>
          </a:p>
          <a:p>
            <a:r>
              <a:rPr lang="nl-NL" dirty="0" smtClean="0"/>
              <a:t>Wanneer de aantasting net tot in het dentine loopt noemen we dit oppervlakkige cariës (beginnende)</a:t>
            </a:r>
          </a:p>
          <a:p>
            <a:r>
              <a:rPr lang="nl-NL" dirty="0" smtClean="0"/>
              <a:t>Cariës kan zich in het zachtere dentine sneller uitbreiden.</a:t>
            </a:r>
          </a:p>
          <a:p>
            <a:r>
              <a:rPr lang="nl-NL" dirty="0" smtClean="0"/>
              <a:t>Wanneer cariës verder in het dentine zit spreek je van gevorderde cariës (cariës media)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43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692696"/>
            <a:ext cx="6777317" cy="5139933"/>
          </a:xfrm>
        </p:spPr>
        <p:txBody>
          <a:bodyPr/>
          <a:lstStyle/>
          <a:p>
            <a:r>
              <a:rPr lang="nl-NL" dirty="0" smtClean="0"/>
              <a:t>Soms rijkt het cariës tot aan de pulpa, of in de pulpa.</a:t>
            </a:r>
          </a:p>
          <a:p>
            <a:r>
              <a:rPr lang="nl-NL" dirty="0" smtClean="0"/>
              <a:t>Cariës die tot diep in het dentine gevorderd is noemen we </a:t>
            </a:r>
            <a:r>
              <a:rPr lang="nl-NL" b="1" dirty="0" smtClean="0"/>
              <a:t>cariës profunda </a:t>
            </a:r>
            <a:r>
              <a:rPr lang="nl-NL" dirty="0" smtClean="0"/>
              <a:t>(diepe cariës)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6000" contras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00" y="2673279"/>
            <a:ext cx="2808312" cy="210623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5000" contras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36749"/>
            <a:ext cx="2808312" cy="210623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33000" contras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293096"/>
            <a:ext cx="28803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9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716016" y="0"/>
            <a:ext cx="3304572" cy="548680"/>
          </a:xfrm>
        </p:spPr>
        <p:txBody>
          <a:bodyPr>
            <a:normAutofit/>
          </a:bodyPr>
          <a:lstStyle/>
          <a:p>
            <a:r>
              <a:rPr lang="nl-NL" b="1" dirty="0" smtClean="0"/>
              <a:t>Opsporen cariës</a:t>
            </a:r>
            <a:endParaRPr lang="nl-NL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36592" y="764704"/>
            <a:ext cx="3298784" cy="489019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l-NL" dirty="0"/>
              <a:t>P</a:t>
            </a:r>
            <a:r>
              <a:rPr lang="nl-NL" dirty="0" smtClean="0"/>
              <a:t>eriodieke controle zal de tandarts zoeken naar cariës.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/>
              <a:t>V</a:t>
            </a:r>
            <a:r>
              <a:rPr lang="nl-NL" dirty="0" smtClean="0"/>
              <a:t>erschillende instrumentarium nodig.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Operatielamp wordt op het gebit gericht voor het zicht, met lucht kan hij de elementen droog blazen om de details beter te kunnen zien, met het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/>
              <a:t>M</a:t>
            </a:r>
            <a:r>
              <a:rPr lang="nl-NL" dirty="0" smtClean="0"/>
              <a:t>ondspiegeltje kan hij het element van alle kanten bekijken, en met de sonde worden alle vlakken afgetast. (oneffen plekken kunnen wijzen op cariës)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Cariës is zichtbaar als een blauwzwarte verkleuring van het glazuur. Soms ook als fel witte verkleuringen.</a:t>
            </a:r>
          </a:p>
        </p:txBody>
      </p:sp>
      <p:pic>
        <p:nvPicPr>
          <p:cNvPr id="7170" name="Picture 2" descr="\\npc.root\redirect$\g.vankleef\Desktop\spiegel_sond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887940"/>
            <a:ext cx="1659887" cy="124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\\npc.root\redirect$\g.vankleef\Desktop\1437998-tandarts-onderzoek-lamp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541" y="764704"/>
            <a:ext cx="1199580" cy="179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\\npc.root\redirect$\g.vankleef\Desktop\parkeercombi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89" y="2628913"/>
            <a:ext cx="1911176" cy="362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1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/>
          </a:bodyPr>
          <a:lstStyle/>
          <a:p>
            <a:r>
              <a:rPr lang="nl-NL" dirty="0" smtClean="0"/>
              <a:t>Met het normale mondonderzoek kan je de meeste caviteiten wel opsporen, maar de approximale vlakken zijn moeilijk te inspecteren</a:t>
            </a:r>
          </a:p>
          <a:p>
            <a:r>
              <a:rPr lang="nl-NL" dirty="0" smtClean="0"/>
              <a:t>Hiervoor gebruiken we ook wel röntgenfoto’s (</a:t>
            </a:r>
            <a:r>
              <a:rPr lang="nl-NL" dirty="0" err="1" smtClean="0"/>
              <a:t>bite-wings</a:t>
            </a:r>
            <a:r>
              <a:rPr lang="nl-NL" dirty="0" smtClean="0"/>
              <a:t>)</a:t>
            </a:r>
          </a:p>
          <a:p>
            <a:r>
              <a:rPr lang="nl-NL" dirty="0" smtClean="0"/>
              <a:t>Nieuwe materialen kunnen cariës kleuren en zo ziet de tandarts waar nog carieus weefsel zit. Handig tijdens prepareren (boren)</a:t>
            </a:r>
          </a:p>
          <a:p>
            <a:r>
              <a:rPr lang="nl-NL" dirty="0" smtClean="0"/>
              <a:t>Hierop zijn de kronen zichtbaar van de molaren en premolaren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235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313104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/>
          <a:lstStyle/>
          <a:p>
            <a:r>
              <a:rPr lang="nl-NL" dirty="0" smtClean="0"/>
              <a:t>De voortanden (het front) van de boven en onderkaak zijn niet zichtbaar op de röntgenfoto's.</a:t>
            </a:r>
          </a:p>
          <a:p>
            <a:r>
              <a:rPr lang="nl-NL" dirty="0" smtClean="0"/>
              <a:t>Dit is ook niet nodig omdat je het met het blote oog ook kan zien.</a:t>
            </a:r>
          </a:p>
          <a:p>
            <a:endParaRPr lang="nl-NL" dirty="0"/>
          </a:p>
        </p:txBody>
      </p:sp>
      <p:pic>
        <p:nvPicPr>
          <p:cNvPr id="8194" name="Picture 2" descr="\\npc.root\redirect$\g.vankleef\Desktop\film-bite%20w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11782"/>
            <a:ext cx="15621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\\npc.root\redirect$\g.vankleef\Desktop\FullMouthSeries_bg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0" y="2990850"/>
            <a:ext cx="4762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98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Bestudeer de begrippenlijst</a:t>
            </a:r>
            <a:br>
              <a:rPr lang="nl-NL" dirty="0" smtClean="0"/>
            </a:br>
            <a:r>
              <a:rPr lang="nl-NL" dirty="0" smtClean="0"/>
              <a:t>Puntsgewijze samenvatting</a:t>
            </a:r>
            <a:br>
              <a:rPr lang="nl-NL" dirty="0" smtClean="0"/>
            </a:br>
            <a:r>
              <a:rPr lang="nl-NL" dirty="0" smtClean="0"/>
              <a:t>Studie vragen maken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335" y="2852936"/>
            <a:ext cx="385705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4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cariësproces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Elementen worden aan de buitenkant beschermd met glazuur</a:t>
            </a:r>
          </a:p>
          <a:p>
            <a:r>
              <a:rPr lang="nl-NL" dirty="0" smtClean="0"/>
              <a:t>Hardste materiaal in het menselijk lichaam</a:t>
            </a:r>
          </a:p>
          <a:p>
            <a:r>
              <a:rPr lang="nl-NL" b="1" dirty="0" smtClean="0"/>
              <a:t>Streptococcus mutant </a:t>
            </a:r>
            <a:r>
              <a:rPr lang="nl-NL" dirty="0" smtClean="0"/>
              <a:t>kan suiker om zeten in </a:t>
            </a:r>
            <a:r>
              <a:rPr lang="nl-NL" dirty="0" err="1" smtClean="0"/>
              <a:t>zurens</a:t>
            </a:r>
            <a:r>
              <a:rPr lang="nl-NL" dirty="0" smtClean="0"/>
              <a:t>, daardoor ontstaat een caviteit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553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36592" y="1052736"/>
            <a:ext cx="3298784" cy="4602162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gebit onvoldoende gereinigd wordt is het een voedingsbron voor de streptococcus mutans</a:t>
            </a:r>
            <a:endParaRPr lang="nl-NL" dirty="0"/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Deze bacteriesoort is in staat suikers om te zetten in zuren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Deze zuren tasten het glazuur aan waardoor er een caviteit ontstaat</a:t>
            </a:r>
          </a:p>
          <a:p>
            <a:endParaRPr lang="nl-NL" dirty="0"/>
          </a:p>
          <a:p>
            <a:r>
              <a:rPr lang="nl-NL" dirty="0"/>
              <a:t>G</a:t>
            </a:r>
            <a:r>
              <a:rPr lang="nl-NL" dirty="0" smtClean="0"/>
              <a:t>lazuur een dood materiaal </a:t>
            </a:r>
            <a:endParaRPr lang="nl-NL" dirty="0"/>
          </a:p>
          <a:p>
            <a:r>
              <a:rPr lang="nl-NL" dirty="0" smtClean="0"/>
              <a:t>Het is niet mogelijk na beschadiging nieuw glazuur aan te maken!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196752"/>
            <a:ext cx="2623149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2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656184"/>
          </a:xfrm>
        </p:spPr>
        <p:txBody>
          <a:bodyPr>
            <a:normAutofit/>
          </a:bodyPr>
          <a:lstStyle/>
          <a:p>
            <a:r>
              <a:rPr lang="nl-NL" dirty="0" smtClean="0"/>
              <a:t>Cariës = tandbederf</a:t>
            </a:r>
            <a:br>
              <a:rPr lang="nl-NL" dirty="0" smtClean="0"/>
            </a:br>
            <a:r>
              <a:rPr lang="nl-NL" dirty="0" smtClean="0"/>
              <a:t>Reparatie = restauratie</a:t>
            </a:r>
            <a:endParaRPr lang="nl-NL" dirty="0"/>
          </a:p>
        </p:txBody>
      </p:sp>
      <p:pic>
        <p:nvPicPr>
          <p:cNvPr id="2050" name="Picture 2" descr="\\npc.root\redirect$\g.vankleef\Desktop\compo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396472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npc.root\redirect$\g.vankleef\Desktop\cariesxf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218" y="2276872"/>
            <a:ext cx="3088630" cy="336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3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36592" y="692696"/>
            <a:ext cx="3579824" cy="4962202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l-NL" b="1" dirty="0"/>
              <a:t>C</a:t>
            </a:r>
            <a:r>
              <a:rPr lang="nl-NL" b="1" dirty="0" smtClean="0"/>
              <a:t>aviteit</a:t>
            </a:r>
            <a:r>
              <a:rPr lang="nl-NL" dirty="0" smtClean="0"/>
              <a:t> te herstellen</a:t>
            </a:r>
          </a:p>
          <a:p>
            <a:pPr marL="285750" indent="-285750">
              <a:buFont typeface="Arial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l-NL" dirty="0"/>
              <a:t>A</a:t>
            </a:r>
            <a:r>
              <a:rPr lang="nl-NL" dirty="0" smtClean="0"/>
              <a:t>angetaste weefsel verwijderen met een boor om vervolgens een </a:t>
            </a:r>
            <a:r>
              <a:rPr lang="nl-NL" b="1" dirty="0" smtClean="0"/>
              <a:t>restauratie</a:t>
            </a:r>
            <a:r>
              <a:rPr lang="nl-NL" dirty="0" smtClean="0"/>
              <a:t> (vulling) aan te brengen</a:t>
            </a:r>
          </a:p>
          <a:p>
            <a:pPr marL="285750" indent="-285750">
              <a:buFont typeface="Arial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In de westerse landen komt tandbederf veel voor.</a:t>
            </a:r>
          </a:p>
          <a:p>
            <a:pPr marL="285750" indent="-285750">
              <a:buFont typeface="Arial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Bijna iedereen heeft wel een vulling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De tandarts besteed veel tijd aan restauratieve tandheelkunde dit noem je </a:t>
            </a:r>
            <a:r>
              <a:rPr lang="nl-NL" b="1" dirty="0" smtClean="0"/>
              <a:t>conserverende tandheelkunde</a:t>
            </a:r>
            <a:endParaRPr lang="nl-NL" b="1" dirty="0"/>
          </a:p>
        </p:txBody>
      </p:sp>
      <p:pic>
        <p:nvPicPr>
          <p:cNvPr id="3074" name="Picture 2" descr="\\npc.root\redirect$\g.vankleef\Desktop\tandarts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580" y="1196752"/>
            <a:ext cx="22606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\\npc.root\redirect$\g.vankleef\Desktop\dolgu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816" y="3356992"/>
            <a:ext cx="296612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8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nl-NL" b="1" dirty="0" err="1" smtClean="0"/>
              <a:t>Predilectieplaatsen</a:t>
            </a:r>
            <a:r>
              <a:rPr lang="nl-NL" dirty="0" smtClean="0"/>
              <a:t> =voorkeursplaatsen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/>
          <a:lstStyle/>
          <a:p>
            <a:r>
              <a:rPr lang="nl-NL" dirty="0" smtClean="0"/>
              <a:t>cariës op iedere plek van een element ontstaan, er zijn bepaalde </a:t>
            </a:r>
            <a:r>
              <a:rPr lang="nl-NL" dirty="0" err="1" smtClean="0"/>
              <a:t>predilectieplaatsen</a:t>
            </a:r>
            <a:r>
              <a:rPr lang="nl-NL" dirty="0" smtClean="0"/>
              <a:t> waar cariës vaker voorkomt</a:t>
            </a:r>
          </a:p>
          <a:p>
            <a:r>
              <a:rPr lang="nl-NL" dirty="0" smtClean="0"/>
              <a:t>Deze zijn de moeilijker te reinigen plaatsen waar gemakkelijker voedselresten kunnen achterblijven</a:t>
            </a:r>
          </a:p>
          <a:p>
            <a:endParaRPr lang="nl-NL" dirty="0" smtClean="0"/>
          </a:p>
          <a:p>
            <a:r>
              <a:rPr lang="nl-NL" dirty="0" smtClean="0"/>
              <a:t>Ken je ze nog? 1,2,3,4?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90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357873" y="692696"/>
            <a:ext cx="3677503" cy="4890194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err="1" smtClean="0"/>
              <a:t>Predilectieplaatsen</a:t>
            </a:r>
            <a:r>
              <a:rPr lang="nl-NL" dirty="0" smtClean="0"/>
              <a:t> voor cariës zijn:</a:t>
            </a:r>
          </a:p>
          <a:p>
            <a:pPr marL="342900" indent="-342900">
              <a:buFont typeface="+mj-lt"/>
              <a:buAutoNum type="arabicPeriod"/>
            </a:pPr>
            <a:r>
              <a:rPr lang="nl-NL" b="1" dirty="0" smtClean="0"/>
              <a:t>Fissuren</a:t>
            </a:r>
          </a:p>
          <a:p>
            <a:pPr marL="342900" indent="-342900">
              <a:buFont typeface="+mj-lt"/>
              <a:buAutoNum type="arabicPeriod"/>
            </a:pPr>
            <a:endParaRPr lang="nl-NL" b="1" dirty="0"/>
          </a:p>
          <a:p>
            <a:pPr marL="342900" indent="-342900">
              <a:buFont typeface="+mj-lt"/>
              <a:buAutoNum type="arabicPeriod"/>
            </a:pPr>
            <a:r>
              <a:rPr lang="nl-NL" b="1" dirty="0" smtClean="0"/>
              <a:t>Waarom?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r>
              <a:rPr lang="nl-NL" dirty="0" smtClean="0"/>
              <a:t>       </a:t>
            </a:r>
            <a:endParaRPr lang="nl-NL" dirty="0"/>
          </a:p>
        </p:txBody>
      </p:sp>
      <p:pic>
        <p:nvPicPr>
          <p:cNvPr id="4098" name="Picture 2" descr="\\npc.root\redirect$\g.vankleef\Desktop\037-Fissuren-Versiegelung-Mikroskop-Sandstrahler-vorh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3458281" cy="258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34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36592" y="692696"/>
            <a:ext cx="3298784" cy="4962202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A</a:t>
            </a:r>
            <a:r>
              <a:rPr lang="nl-NL" dirty="0" smtClean="0"/>
              <a:t>pproximale vlakken: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De approximale vlakken van de elementen raken elkaar  met het contactpunt.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Re ruimte onder het contactpunt (interdentale ruimte) is moeilijk te reinigen met tandenborstel.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Hier blijven voedselresten achter en cariës kan zo ontstaan.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  <a:p>
            <a:r>
              <a:rPr lang="nl-NL" dirty="0" smtClean="0"/>
              <a:t>De cervicale vlakken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Bevinden zich net boven het tandvlees.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Glazuurlaag is erg dun en kwetsbaar.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Ondanks dat deze vlakken makkelijk te reinigen zijn ontstaat hier vaak cariës</a:t>
            </a:r>
            <a:endParaRPr lang="nl-NL" dirty="0"/>
          </a:p>
        </p:txBody>
      </p:sp>
      <p:pic>
        <p:nvPicPr>
          <p:cNvPr id="5122" name="Picture 2" descr="\\npc.root\redirect$\g.vankleef\Desktop\26-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32513"/>
            <a:ext cx="1517749" cy="190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\\npc.root\redirect$\g.vankleef\Desktop\diagnodent_Pen_roentge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693738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\\npc.root\redirect$\g.vankleef\Desktop\Obturations-des-cavits-de-classe-V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3212976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9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36592" y="692696"/>
            <a:ext cx="3298784" cy="4962202"/>
          </a:xfrm>
        </p:spPr>
        <p:txBody>
          <a:bodyPr/>
          <a:lstStyle/>
          <a:p>
            <a:r>
              <a:rPr lang="nl-NL" dirty="0"/>
              <a:t>W</a:t>
            </a:r>
            <a:r>
              <a:rPr lang="nl-NL" dirty="0" smtClean="0"/>
              <a:t>orteloppervlakken: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Als het tandvlees zich terug trekt komt  het worteloppervlak bloot te liggen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Hier is geen glazuur aanwezig maar dentine en wortelcement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Wortelcariës komt voor bij oudere mensen, maar ook bij jongeren waar het tandvlees is terug getrokken.</a:t>
            </a:r>
          </a:p>
          <a:p>
            <a:pPr marL="285750" indent="-285750">
              <a:buFont typeface="Arial" pitchFamily="34" charset="0"/>
              <a:buChar char="•"/>
            </a:pPr>
            <a:endParaRPr lang="nl-NL" dirty="0" smtClean="0"/>
          </a:p>
        </p:txBody>
      </p:sp>
      <p:pic>
        <p:nvPicPr>
          <p:cNvPr id="6146" name="Picture 2" descr="\\npc.root\redirect$\g.vankleef\Desktop\fluoraid_hom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05063"/>
            <a:ext cx="5760640" cy="185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</TotalTime>
  <Words>646</Words>
  <Application>Microsoft Office PowerPoint</Application>
  <PresentationFormat>Diavoorstelling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2</vt:lpstr>
      <vt:lpstr>Austin</vt:lpstr>
      <vt:lpstr>Concerverende tandheelkunde</vt:lpstr>
      <vt:lpstr>Het cariësproces</vt:lpstr>
      <vt:lpstr>PowerPoint-presentatie</vt:lpstr>
      <vt:lpstr>Cariës = tandbederf Reparatie = restauratie</vt:lpstr>
      <vt:lpstr>PowerPoint-presentatie</vt:lpstr>
      <vt:lpstr>Predilectieplaatsen =voorkeursplaatsen</vt:lpstr>
      <vt:lpstr>PowerPoint-presentatie</vt:lpstr>
      <vt:lpstr>PowerPoint-presentatie</vt:lpstr>
      <vt:lpstr>PowerPoint-presentatie</vt:lpstr>
      <vt:lpstr>Verloop van het cariësproces</vt:lpstr>
      <vt:lpstr>PowerPoint-presentatie</vt:lpstr>
      <vt:lpstr>PowerPoint-presentatie</vt:lpstr>
      <vt:lpstr>Opsporen cariës</vt:lpstr>
      <vt:lpstr>PowerPoint-presentatie</vt:lpstr>
      <vt:lpstr>PowerPoint-presentatie</vt:lpstr>
      <vt:lpstr> Bestudeer de begrippenlijst Puntsgewijze samenvatting Studie vragen maken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restauratieve tandheelkunde</dc:title>
  <dc:creator>gebruiker</dc:creator>
  <cp:lastModifiedBy>Jannet van den Berg</cp:lastModifiedBy>
  <cp:revision>15</cp:revision>
  <dcterms:created xsi:type="dcterms:W3CDTF">2011-10-23T09:16:38Z</dcterms:created>
  <dcterms:modified xsi:type="dcterms:W3CDTF">2016-11-17T14:04:37Z</dcterms:modified>
</cp:coreProperties>
</file>